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97" r:id="rId13"/>
    <p:sldId id="286" r:id="rId14"/>
    <p:sldId id="294" r:id="rId15"/>
    <p:sldId id="295" r:id="rId16"/>
    <p:sldId id="310" r:id="rId17"/>
    <p:sldId id="271" r:id="rId18"/>
    <p:sldId id="304" r:id="rId19"/>
    <p:sldId id="305" r:id="rId20"/>
    <p:sldId id="306" r:id="rId21"/>
    <p:sldId id="300" r:id="rId22"/>
    <p:sldId id="301" r:id="rId23"/>
    <p:sldId id="303" r:id="rId24"/>
    <p:sldId id="298" r:id="rId25"/>
    <p:sldId id="312" r:id="rId26"/>
    <p:sldId id="268" r:id="rId27"/>
    <p:sldId id="309" r:id="rId28"/>
    <p:sldId id="283" r:id="rId29"/>
    <p:sldId id="285" r:id="rId30"/>
    <p:sldId id="284" r:id="rId31"/>
    <p:sldId id="313" r:id="rId32"/>
    <p:sldId id="282" r:id="rId33"/>
    <p:sldId id="278" r:id="rId34"/>
    <p:sldId id="281" r:id="rId35"/>
    <p:sldId id="311" r:id="rId36"/>
    <p:sldId id="280" r:id="rId37"/>
    <p:sldId id="270" r:id="rId38"/>
    <p:sldId id="299" r:id="rId39"/>
    <p:sldId id="27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dirty="0"/>
              <a:t>Probabilidad de ganar disputas financieras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9F-4696-B70D-A7B610E6F1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9F-4696-B70D-A7B610E6F16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FF22946-154A-4B63-BF4B-416EFDA8F0EE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90%)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79F-4696-B70D-A7B610E6F1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1DDC5CF-02FD-4553-ABB0-6412C6672B00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10%)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79F-4696-B70D-A7B610E6F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Hoja1!$B$1:$C$1</c:f>
              <c:strCache>
                <c:ptCount val="2"/>
                <c:pt idx="0">
                  <c:v>Disputas ganadas</c:v>
                </c:pt>
                <c:pt idx="1">
                  <c:v>Disputas perdidas</c:v>
                </c:pt>
              </c:strCache>
            </c:strRef>
          </c:cat>
          <c:val>
            <c:numRef>
              <c:f>Hoja1!$B$2:$C$2</c:f>
              <c:numCache>
                <c:formatCode>General</c:formatCode>
                <c:ptCount val="2"/>
                <c:pt idx="0">
                  <c:v>125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9F-4696-B70D-A7B610E6F16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C8-44BC-A7BA-5CA1F77A35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C8-44BC-A7BA-5CA1F77A35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8-44BC-A7BA-5CA1F77A35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8-44BC-A7BA-5CA1F77A35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30D-4164-BDC6-E4F9FECA668C}"/>
              </c:ext>
            </c:extLst>
          </c:dPt>
          <c:dLbls>
            <c:dLbl>
              <c:idx val="4"/>
              <c:layout>
                <c:manualLayout>
                  <c:x val="6.208992667766336E-2"/>
                  <c:y val="1.50715900527505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0D-4164-BDC6-E4F9FECA6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6-482F-B988-094731767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6-482F-B988-094731767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6-482F-B988-094731767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6-482F-B988-094731767FA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886-482F-B988-094731767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0000"/>
                  </a:schemeClr>
                </a:gs>
                <a:gs pos="84000">
                  <a:schemeClr val="accent5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6/7/2022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Selección de los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3C6C7BE-E62D-A49C-2F19-E1E68EA9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5533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7B7164-D69E-365E-235D-18F65FA5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" y="0"/>
            <a:ext cx="10658719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6" y="6013524"/>
            <a:ext cx="6777318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Diseño arquitectónico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92E241-1B3A-7CAD-090A-93A79188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1" y="0"/>
            <a:ext cx="786330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3429000"/>
            <a:ext cx="4084042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rgbClr val="002060"/>
                </a:solidFill>
              </a:rPr>
              <a:t>Identidad digital - NFT ERC-721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4264"/>
            <a:ext cx="4869350" cy="1280159"/>
          </a:xfrm>
        </p:spPr>
        <p:txBody>
          <a:bodyPr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Marketplace -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 err="1">
                <a:solidFill>
                  <a:srgbClr val="002060"/>
                </a:solidFill>
              </a:rPr>
              <a:t>smart</a:t>
            </a:r>
            <a:r>
              <a:rPr lang="es-MX" b="1" dirty="0">
                <a:solidFill>
                  <a:srgbClr val="002060"/>
                </a:solidFill>
              </a:rPr>
              <a:t> </a:t>
            </a:r>
            <a:r>
              <a:rPr lang="es-MX" b="1" dirty="0" err="1">
                <a:solidFill>
                  <a:srgbClr val="002060"/>
                </a:solidFill>
              </a:rPr>
              <a:t>contract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 ERC-20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DCFCF3-0F1C-3697-2038-4F94AAD5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52" y="0"/>
            <a:ext cx="68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804"/>
            <a:ext cx="2495774" cy="2764715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recargar billetera - NFT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ERC-721 e IOTA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18D4C-FE5A-567C-D747-1696D4C4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2409713" y="0"/>
            <a:ext cx="97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de los experimentos Y métricas</a:t>
            </a:r>
            <a:endParaRPr lang="es-EC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F72D516-F563-F5C9-5E06-78DAF975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288221"/>
              </p:ext>
            </p:extLst>
          </p:nvPr>
        </p:nvGraphicFramePr>
        <p:xfrm>
          <a:off x="480291" y="1884217"/>
          <a:ext cx="11229784" cy="48398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6607">
                  <a:extLst>
                    <a:ext uri="{9D8B030D-6E8A-4147-A177-3AD203B41FA5}">
                      <a16:colId xmlns:a16="http://schemas.microsoft.com/office/drawing/2014/main" val="1338750187"/>
                    </a:ext>
                  </a:extLst>
                </a:gridCol>
                <a:gridCol w="5091004">
                  <a:extLst>
                    <a:ext uri="{9D8B030D-6E8A-4147-A177-3AD203B41FA5}">
                      <a16:colId xmlns:a16="http://schemas.microsoft.com/office/drawing/2014/main" val="809259964"/>
                    </a:ext>
                  </a:extLst>
                </a:gridCol>
                <a:gridCol w="4042173">
                  <a:extLst>
                    <a:ext uri="{9D8B030D-6E8A-4147-A177-3AD203B41FA5}">
                      <a16:colId xmlns:a16="http://schemas.microsoft.com/office/drawing/2014/main" val="1453701132"/>
                    </a:ext>
                  </a:extLst>
                </a:gridCol>
              </a:tblGrid>
              <a:tr h="263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3750395342"/>
                  </a:ext>
                </a:extLst>
              </a:tr>
              <a:tr h="1377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Estafas y fraudes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Incrementar la probabilidad de ganar disputas financieras por fraudes o estafas.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 y fraudes.</a:t>
                      </a: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513280884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el nivel de aceptación de los usuarios por una verificación de cuenta con NFT. 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52208380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atencia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Medir los tiempos de ejecución y almacenamiento de los DLT seleccionados.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promedios de ejecución y almacenamiento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095665567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 el robo de información personal y financiera por ataques de tipo man-in-the.middle.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ejecutadas.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37061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Escenarios y elementos usados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1" y="3452634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660081" y="2869205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99411"/>
              </p:ext>
            </p:extLst>
          </p:nvPr>
        </p:nvGraphicFramePr>
        <p:xfrm>
          <a:off x="3796145" y="2170392"/>
          <a:ext cx="7913932" cy="39483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953341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960591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ERC-721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4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usadas en LOS experimentos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8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de dinero a disputar: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$3.125,75</a:t>
            </a:r>
            <a:endParaRPr lang="es-EC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Experimento #1 (FRAUDES)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559937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#1 (FRAUDES)</a:t>
            </a:r>
            <a:endParaRPr lang="es-ES" sz="3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F7AFED8-F99A-D44E-CCDB-4C83B6E065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27773"/>
              </p:ext>
            </p:extLst>
          </p:nvPr>
        </p:nvGraphicFramePr>
        <p:xfrm>
          <a:off x="581191" y="1876440"/>
          <a:ext cx="7168117" cy="472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C7ECB7-EDE2-EFBE-3B41-7E7E6C6C4FD7}"/>
              </a:ext>
            </a:extLst>
          </p:cNvPr>
          <p:cNvSpPr txBox="1">
            <a:spLocks/>
          </p:cNvSpPr>
          <p:nvPr/>
        </p:nvSpPr>
        <p:spPr>
          <a:xfrm>
            <a:off x="7749308" y="3848330"/>
            <a:ext cx="4608946" cy="538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Total= </a:t>
            </a:r>
            <a:r>
              <a:rPr lang="es-EC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138 transacciones</a:t>
            </a:r>
          </a:p>
          <a:p>
            <a:pPr marL="0" indent="0" algn="ctr">
              <a:buNone/>
            </a:pPr>
            <a:endParaRPr lang="es-MX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#1 (ESTAFAS)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585534"/>
              </p:ext>
            </p:extLst>
          </p:nvPr>
        </p:nvGraphicFramePr>
        <p:xfrm>
          <a:off x="110640" y="2264095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424669"/>
              </p:ext>
            </p:extLst>
          </p:nvPr>
        </p:nvGraphicFramePr>
        <p:xfrm>
          <a:off x="6095999" y="2264095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#2 (verificación con </a:t>
            </a:r>
            <a:r>
              <a:rPr lang="es-MX" sz="3200" b="1" dirty="0" err="1"/>
              <a:t>nft</a:t>
            </a:r>
            <a:r>
              <a:rPr lang="es-MX" sz="3200" b="1" dirty="0"/>
              <a:t>)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334653"/>
              </p:ext>
            </p:extLst>
          </p:nvPr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3220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#3 (Latencia)</a:t>
            </a:r>
            <a:endParaRPr lang="es-EC" sz="36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823A522-7A86-6A72-7BFD-815A33D50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11286"/>
              </p:ext>
            </p:extLst>
          </p:nvPr>
        </p:nvGraphicFramePr>
        <p:xfrm>
          <a:off x="153699" y="2261639"/>
          <a:ext cx="4587875" cy="365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1801204211"/>
                    </a:ext>
                  </a:extLst>
                </a:gridCol>
                <a:gridCol w="2689254">
                  <a:extLst>
                    <a:ext uri="{9D8B030D-6E8A-4147-A177-3AD203B41FA5}">
                      <a16:colId xmlns:a16="http://schemas.microsoft.com/office/drawing/2014/main" val="1012726681"/>
                    </a:ext>
                  </a:extLst>
                </a:gridCol>
                <a:gridCol w="1268701">
                  <a:extLst>
                    <a:ext uri="{9D8B030D-6E8A-4147-A177-3AD203B41FA5}">
                      <a16:colId xmlns:a16="http://schemas.microsoft.com/office/drawing/2014/main" val="2675175207"/>
                    </a:ext>
                  </a:extLst>
                </a:gridCol>
              </a:tblGrid>
              <a:tr h="3449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(s)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535124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entre microservicios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651006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en el almacenamiento de las transacciones en IOTA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00841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de los smart contracts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99528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t4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total de ejecución de transacciones de 1000 usuarios simultáneos.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41066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1E54A65E-2523-AE47-A84C-B6C9FCF8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54" y="3429000"/>
            <a:ext cx="6940466" cy="1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#4 (SEGURIDAD)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coeficiente de correlación de Spearman.</a:t>
            </a:r>
            <a:endParaRPr lang="es-MX" sz="32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51974D-36EA-7D49-2F12-C40729F4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49346"/>
              </p:ext>
            </p:extLst>
          </p:nvPr>
        </p:nvGraphicFramePr>
        <p:xfrm>
          <a:off x="247621" y="1995374"/>
          <a:ext cx="11623282" cy="4358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6142">
                  <a:extLst>
                    <a:ext uri="{9D8B030D-6E8A-4147-A177-3AD203B41FA5}">
                      <a16:colId xmlns:a16="http://schemas.microsoft.com/office/drawing/2014/main" val="1572948912"/>
                    </a:ext>
                  </a:extLst>
                </a:gridCol>
                <a:gridCol w="2041170">
                  <a:extLst>
                    <a:ext uri="{9D8B030D-6E8A-4147-A177-3AD203B41FA5}">
                      <a16:colId xmlns:a16="http://schemas.microsoft.com/office/drawing/2014/main" val="429306165"/>
                    </a:ext>
                  </a:extLst>
                </a:gridCol>
                <a:gridCol w="2238539">
                  <a:extLst>
                    <a:ext uri="{9D8B030D-6E8A-4147-A177-3AD203B41FA5}">
                      <a16:colId xmlns:a16="http://schemas.microsoft.com/office/drawing/2014/main" val="1035105349"/>
                    </a:ext>
                  </a:extLst>
                </a:gridCol>
                <a:gridCol w="1616990">
                  <a:extLst>
                    <a:ext uri="{9D8B030D-6E8A-4147-A177-3AD203B41FA5}">
                      <a16:colId xmlns:a16="http://schemas.microsoft.com/office/drawing/2014/main" val="4041436562"/>
                    </a:ext>
                  </a:extLst>
                </a:gridCol>
                <a:gridCol w="1476384">
                  <a:extLst>
                    <a:ext uri="{9D8B030D-6E8A-4147-A177-3AD203B41FA5}">
                      <a16:colId xmlns:a16="http://schemas.microsoft.com/office/drawing/2014/main" val="303112576"/>
                    </a:ext>
                  </a:extLst>
                </a:gridCol>
                <a:gridCol w="1077994">
                  <a:extLst>
                    <a:ext uri="{9D8B030D-6E8A-4147-A177-3AD203B41FA5}">
                      <a16:colId xmlns:a16="http://schemas.microsoft.com/office/drawing/2014/main" val="582779022"/>
                    </a:ext>
                  </a:extLst>
                </a:gridCol>
                <a:gridCol w="1566063">
                  <a:extLst>
                    <a:ext uri="{9D8B030D-6E8A-4147-A177-3AD203B41FA5}">
                      <a16:colId xmlns:a16="http://schemas.microsoft.com/office/drawing/2014/main" val="2654543769"/>
                    </a:ext>
                  </a:extLst>
                </a:gridCol>
              </a:tblGrid>
              <a:tr h="286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 ejecutados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 y estafas ganados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B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d^2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779590216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564433477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87532641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73657763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16785409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8024825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140523240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19922312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80120710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090247291"/>
                  </a:ext>
                </a:extLst>
              </a:tr>
              <a:tr h="2055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27163349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37445259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69850809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16625119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654384144"/>
                  </a:ext>
                </a:extLst>
              </a:tr>
              <a:tr h="234866">
                <a:tc>
                  <a:txBody>
                    <a:bodyPr/>
                    <a:lstStyle/>
                    <a:p>
                      <a:pPr algn="ctr"/>
                      <a:endParaRPr lang="es-EC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138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/>
        </p:nvGraphicFramePr>
        <p:xfrm>
          <a:off x="514710" y="2265835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8D15E-A3F0-6D6B-7623-4B5E452591B3}"/>
              </a:ext>
            </a:extLst>
          </p:cNvPr>
          <p:cNvSpPr/>
          <p:nvPr/>
        </p:nvSpPr>
        <p:spPr>
          <a:xfrm>
            <a:off x="4453666" y="5045336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Rho: 0.895</a:t>
            </a:r>
          </a:p>
        </p:txBody>
      </p:sp>
    </p:spTree>
    <p:extLst>
      <p:ext uri="{BB962C8B-B14F-4D97-AF65-F5344CB8AC3E}">
        <p14:creationId xmlns:p14="http://schemas.microsoft.com/office/powerpoint/2010/main" val="57458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3051</TotalTime>
  <Words>1492</Words>
  <Application>Microsoft Office PowerPoint</Application>
  <PresentationFormat>Panorámica</PresentationFormat>
  <Paragraphs>367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FINTECH</vt:lpstr>
      <vt:lpstr>Línea evolutiva de las Fintech  y dlt</vt:lpstr>
      <vt:lpstr>Presentación de PowerPoint</vt:lpstr>
      <vt:lpstr>DELITOS INFORMÁTICOS EN LAS FINTECH</vt:lpstr>
      <vt:lpstr>ANÁLISIS DE Problemas a resolver</vt:lpstr>
      <vt:lpstr>Objetivo general</vt:lpstr>
      <vt:lpstr>HIPÓTESIS</vt:lpstr>
      <vt:lpstr>Presentación de PowerPoint</vt:lpstr>
      <vt:lpstr>Selección de los dlt</vt:lpstr>
      <vt:lpstr>Diseño arquitectónico</vt:lpstr>
      <vt:lpstr>Identidad digital - NFT ERC-721</vt:lpstr>
      <vt:lpstr>Marketplace -  smart contract  ERC-20</vt:lpstr>
      <vt:lpstr>recargar billetera - NFT  ERC-721 e IOTA</vt:lpstr>
      <vt:lpstr>Aplicaciones clientes</vt:lpstr>
      <vt:lpstr>NFT  Y Comisiones CON VALOR cero</vt:lpstr>
      <vt:lpstr>Presentación de PowerPoint</vt:lpstr>
      <vt:lpstr>Objetivo de los experimentos Y métricas</vt:lpstr>
      <vt:lpstr>Escenarios y elementos usados</vt:lpstr>
      <vt:lpstr>HERRAMIENTAS usadas en LOS experimentos</vt:lpstr>
      <vt:lpstr>Presentación de PowerPoint</vt:lpstr>
      <vt:lpstr>Experimento #1 (FRAUDES)</vt:lpstr>
      <vt:lpstr>Experimento #1 (FRAUDES)</vt:lpstr>
      <vt:lpstr>EXPERIMENTO #1 (ESTAFAS)</vt:lpstr>
      <vt:lpstr>EXPERIMENTO #2 (verificación con nft)</vt:lpstr>
      <vt:lpstr>EXPERIMENTO #3 (Latencia)</vt:lpstr>
      <vt:lpstr>EXPERIMENTO #4 (SEGURIDAD)</vt:lpstr>
      <vt:lpstr>coeficiente de correlación de Spearman.</vt:lpstr>
      <vt:lpstr>COMPROBACIÓN DE HIPOTESIS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</dc:title>
  <dc:creator>ASUS</dc:creator>
  <cp:lastModifiedBy>ASUS</cp:lastModifiedBy>
  <cp:revision>323</cp:revision>
  <dcterms:created xsi:type="dcterms:W3CDTF">2022-03-09T18:45:14Z</dcterms:created>
  <dcterms:modified xsi:type="dcterms:W3CDTF">2022-07-06T23:16:13Z</dcterms:modified>
</cp:coreProperties>
</file>